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5"/>
  </p:notesMasterIdLst>
  <p:sldIdLst>
    <p:sldId id="409" r:id="rId2"/>
    <p:sldId id="257" r:id="rId3"/>
    <p:sldId id="410" r:id="rId4"/>
    <p:sldId id="361" r:id="rId5"/>
    <p:sldId id="258" r:id="rId6"/>
    <p:sldId id="265" r:id="rId7"/>
    <p:sldId id="260" r:id="rId8"/>
    <p:sldId id="345" r:id="rId9"/>
    <p:sldId id="347" r:id="rId10"/>
    <p:sldId id="346" r:id="rId11"/>
    <p:sldId id="349" r:id="rId12"/>
    <p:sldId id="350" r:id="rId13"/>
    <p:sldId id="532" r:id="rId14"/>
    <p:sldId id="351" r:id="rId15"/>
    <p:sldId id="352" r:id="rId16"/>
    <p:sldId id="353" r:id="rId17"/>
    <p:sldId id="354" r:id="rId18"/>
    <p:sldId id="356" r:id="rId19"/>
    <p:sldId id="359" r:id="rId20"/>
    <p:sldId id="360" r:id="rId21"/>
    <p:sldId id="364" r:id="rId22"/>
    <p:sldId id="363" r:id="rId23"/>
    <p:sldId id="407" r:id="rId24"/>
    <p:sldId id="362" r:id="rId25"/>
    <p:sldId id="408" r:id="rId26"/>
    <p:sldId id="534" r:id="rId27"/>
    <p:sldId id="368" r:id="rId28"/>
    <p:sldId id="411" r:id="rId29"/>
    <p:sldId id="302" r:id="rId30"/>
    <p:sldId id="370" r:id="rId31"/>
    <p:sldId id="326" r:id="rId32"/>
    <p:sldId id="327" r:id="rId33"/>
    <p:sldId id="328" r:id="rId34"/>
    <p:sldId id="317" r:id="rId35"/>
    <p:sldId id="316" r:id="rId36"/>
    <p:sldId id="372" r:id="rId37"/>
    <p:sldId id="373" r:id="rId38"/>
    <p:sldId id="374" r:id="rId39"/>
    <p:sldId id="376" r:id="rId40"/>
    <p:sldId id="378" r:id="rId41"/>
    <p:sldId id="379" r:id="rId42"/>
    <p:sldId id="382" r:id="rId43"/>
    <p:sldId id="339" r:id="rId44"/>
    <p:sldId id="535" r:id="rId45"/>
    <p:sldId id="340" r:id="rId46"/>
    <p:sldId id="386" r:id="rId47"/>
    <p:sldId id="381" r:id="rId48"/>
    <p:sldId id="384" r:id="rId49"/>
    <p:sldId id="385" r:id="rId50"/>
    <p:sldId id="321" r:id="rId51"/>
    <p:sldId id="319" r:id="rId52"/>
    <p:sldId id="335" r:id="rId53"/>
    <p:sldId id="344" r:id="rId54"/>
    <p:sldId id="324" r:id="rId55"/>
    <p:sldId id="537" r:id="rId56"/>
    <p:sldId id="390" r:id="rId57"/>
    <p:sldId id="392" r:id="rId58"/>
    <p:sldId id="391" r:id="rId59"/>
    <p:sldId id="540" r:id="rId60"/>
    <p:sldId id="393" r:id="rId61"/>
    <p:sldId id="395" r:id="rId62"/>
    <p:sldId id="394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4" r:id="rId71"/>
    <p:sldId id="405" r:id="rId72"/>
    <p:sldId id="539" r:id="rId73"/>
    <p:sldId id="538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2"/>
    <p:restoredTop sz="94678"/>
  </p:normalViewPr>
  <p:slideViewPr>
    <p:cSldViewPr snapToGrid="0" snapToObjects="1">
      <p:cViewPr varScale="1">
        <p:scale>
          <a:sx n="163" d="100"/>
          <a:sy n="163" d="100"/>
        </p:scale>
        <p:origin x="1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98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36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5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2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7" Type="http://schemas.openxmlformats.org/officeDocument/2006/relationships/image" Target="../media/image10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9.png"/><Relationship Id="rId7" Type="http://schemas.openxmlformats.org/officeDocument/2006/relationships/image" Target="../media/image10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152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7" Type="http://schemas.openxmlformats.org/officeDocument/2006/relationships/image" Target="../media/image4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490.png"/><Relationship Id="rId5" Type="http://schemas.openxmlformats.org/officeDocument/2006/relationships/image" Target="../media/image152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0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0897" r="1944" b="56843"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398099"/>
            <a:ext cx="68580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do you think would be the best line to consider the data onto?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041669" y="468008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431231" y="450839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698709" y="473743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478503" y="40706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4243401" y="38753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973536" y="3590073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974221" y="35914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666333" y="438224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4711398" y="39148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4048443" y="40004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217545" y="428569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856311" y="41212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4458431" y="37021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041669" y="436093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15356" y="3316787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15356" y="4258494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</p:cNvCxnSpPr>
          <p:nvPr/>
        </p:nvCxnSpPr>
        <p:spPr>
          <a:xfrm flipH="1" flipV="1">
            <a:off x="4619061" y="3053861"/>
            <a:ext cx="27200" cy="2114474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58431" y="263769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28584" y="293848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60936" y="399318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15356" y="3316787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74197" y="48693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894011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actually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5581"/>
            <a:ext cx="9144000" cy="206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80" y="1852059"/>
            <a:ext cx="26416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30" y="2964086"/>
            <a:ext cx="5295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157855" y="4186994"/>
            <a:ext cx="1440493" cy="14655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5106" y="4360054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3532" y="482171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398919" y="4216442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2334335" y="4642687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335" y="4642687"/>
                <a:ext cx="2921504" cy="713337"/>
              </a:xfrm>
              <a:prstGeom prst="rect">
                <a:avLst/>
              </a:prstGeom>
              <a:blipFill>
                <a:blip r:embed="rId2"/>
                <a:stretch>
                  <a:fillRect t="-8772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2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 err="1"/>
              <a:t>rotation+stretch+anti-rotation</a:t>
            </a:r>
            <a:endParaRPr lang="en-US" dirty="0"/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2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do we find the data manifold?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2461" y="2293273"/>
            <a:ext cx="4150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you connect the nearest neighbors of any data point with a line (also called EDGE) it forms a mesh of the data that can be unrolled to find the shape.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called a nearest neighbors graph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736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32028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Euclidean Distance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1872759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90DB6-CE65-8448-A9C8-AA75BF229E71}"/>
              </a:ext>
            </a:extLst>
          </p:cNvPr>
          <p:cNvCxnSpPr/>
          <p:nvPr/>
        </p:nvCxnSpPr>
        <p:spPr>
          <a:xfrm flipH="1">
            <a:off x="1451600" y="2885664"/>
            <a:ext cx="746290" cy="1393596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/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𝑒𝑢𝑐𝑙𝑖𝑑𝑒𝑎𝑛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/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/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/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.24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/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2.24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435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A5BEF25-15E2-C446-B749-42180C9E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34"/>
          <a:stretch/>
        </p:blipFill>
        <p:spPr>
          <a:xfrm>
            <a:off x="2297730" y="1757591"/>
            <a:ext cx="4548540" cy="449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906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915EF-ED7E-3147-9296-668B99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3000" contrast="-39000"/>
                    </a14:imgEffect>
                  </a14:imgLayer>
                </a14:imgProps>
              </a:ext>
            </a:extLst>
          </a:blip>
          <a:srcRect t="56991" r="58693" b="10456"/>
          <a:stretch/>
        </p:blipFill>
        <p:spPr>
          <a:xfrm>
            <a:off x="2819400" y="2100944"/>
            <a:ext cx="3646714" cy="3592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4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69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0662" y="18582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32028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Manhattan 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F80AAA-FEE5-8F47-9F54-100D7CCDBAB6}"/>
              </a:ext>
            </a:extLst>
          </p:cNvPr>
          <p:cNvCxnSpPr/>
          <p:nvPr/>
        </p:nvCxnSpPr>
        <p:spPr>
          <a:xfrm>
            <a:off x="2104227" y="2892959"/>
            <a:ext cx="0" cy="139359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E6F83-7B41-2445-916F-163D571AC0F9}"/>
              </a:ext>
            </a:extLst>
          </p:cNvPr>
          <p:cNvCxnSpPr/>
          <p:nvPr/>
        </p:nvCxnSpPr>
        <p:spPr>
          <a:xfrm flipH="1">
            <a:off x="1347051" y="4297441"/>
            <a:ext cx="74629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/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𝑚𝑎𝑛h𝑎𝑡𝑡𝑎𝑛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/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A9BC8-38B0-B64D-B652-F492C10F0264}"/>
              </a:ext>
            </a:extLst>
          </p:cNvPr>
          <p:cNvSpPr txBox="1"/>
          <p:nvPr/>
        </p:nvSpPr>
        <p:spPr>
          <a:xfrm>
            <a:off x="5721336" y="2050641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/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/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=|1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2|+|2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4|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996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1BA13D-F4C8-DE4F-ABC6-51F3887F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20" y="2062357"/>
            <a:ext cx="8307960" cy="39561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/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/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/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226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69873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There are many distances, Hamming, Euclidean, Cosine, </a:t>
            </a:r>
            <a:r>
              <a:rPr lang="en-US" dirty="0" err="1"/>
              <a:t>etc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Distances are functions that take two points and return a real number that is </a:t>
            </a:r>
            <a:r>
              <a:rPr lang="en-US" b="1" dirty="0"/>
              <a:t>positive or 0</a:t>
            </a:r>
          </a:p>
          <a:p>
            <a:r>
              <a:rPr lang="en-US" dirty="0"/>
              <a:t>Distances can be any function that is:</a:t>
            </a:r>
          </a:p>
          <a:p>
            <a:pPr lvl="1"/>
            <a:r>
              <a:rPr lang="en-US" b="1" dirty="0"/>
              <a:t>Symmetric: </a:t>
            </a:r>
            <a:r>
              <a:rPr lang="en-US" dirty="0" err="1"/>
              <a:t>dist</a:t>
            </a:r>
            <a:r>
              <a:rPr lang="en-US" dirty="0"/>
              <a:t>(a</a:t>
            </a:r>
            <a:r>
              <a:rPr lang="en-US" dirty="0">
                <a:sym typeface="Wingdings"/>
              </a:rPr>
              <a:t>  </a:t>
            </a:r>
            <a:r>
              <a:rPr lang="en-US" dirty="0"/>
              <a:t>b)=</a:t>
            </a:r>
            <a:r>
              <a:rPr lang="en-US" dirty="0" err="1"/>
              <a:t>dist</a:t>
            </a:r>
            <a:r>
              <a:rPr lang="en-US" dirty="0"/>
              <a:t>(b</a:t>
            </a:r>
            <a:r>
              <a:rPr lang="en-US" dirty="0">
                <a:sym typeface="Wingdings"/>
              </a:rPr>
              <a:t>  </a:t>
            </a:r>
            <a:r>
              <a:rPr lang="en-US" dirty="0"/>
              <a:t>a)</a:t>
            </a:r>
          </a:p>
          <a:p>
            <a:pPr lvl="1"/>
            <a:r>
              <a:rPr lang="en-US" b="1" dirty="0"/>
              <a:t>Non-negative: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</a:t>
            </a:r>
            <a:r>
              <a:rPr lang="en-US" dirty="0" err="1"/>
              <a:t>b</a:t>
            </a:r>
            <a:r>
              <a:rPr lang="en-US" dirty="0"/>
              <a:t>)&gt;= 0</a:t>
            </a:r>
          </a:p>
          <a:p>
            <a:pPr lvl="1"/>
            <a:r>
              <a:rPr lang="en-US" b="1" dirty="0"/>
              <a:t>Follow triangle inequality: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</a:t>
            </a:r>
            <a:r>
              <a:rPr lang="en-US" dirty="0" err="1"/>
              <a:t>c</a:t>
            </a:r>
            <a:r>
              <a:rPr lang="en-US" dirty="0"/>
              <a:t>) &lt;=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b</a:t>
            </a:r>
            <a:r>
              <a:rPr lang="en-US" dirty="0">
                <a:sym typeface="Wingdings"/>
              </a:rPr>
              <a:t>) + </a:t>
            </a:r>
            <a:r>
              <a:rPr lang="en-US" dirty="0" err="1">
                <a:sym typeface="Wingdings"/>
              </a:rPr>
              <a:t>dist</a:t>
            </a:r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bc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30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D01AE7-EBF0-8A42-A5EE-0ED60305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662" y="2478767"/>
            <a:ext cx="3767864" cy="3767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/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/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/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1758986" y="2188329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Plot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 / nodes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blipFill>
                <a:blip r:embed="rId7"/>
                <a:stretch>
                  <a:fillRect t="-10811" r="-166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5594427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blipFill>
                <a:blip r:embed="rId8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5608714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258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398099"/>
            <a:ext cx="68580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Provide an example of real-world data that would be modelled as a graph. What would be the vertices and edges?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B0DA9AB-A028-664E-8B84-69DC34EB3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273310"/>
              </p:ext>
            </p:extLst>
          </p:nvPr>
        </p:nvGraphicFramePr>
        <p:xfrm>
          <a:off x="612863" y="4117370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544F493E-0BBF-9E44-8EB8-8B3B3EB8386A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1122E70-BB41-9742-9AEC-4E51F5CE38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F68549A-43ED-3C47-AADD-B4B5DAEE8573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6617322-E63F-8041-84F6-854A9B43C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19F43FB-60F4-3144-A1D7-D49E9FFE4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E8DCFFD-6327-4D47-9204-22F849A6CC5C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7F033B-D9B4-8B4C-9C83-D8668D5A40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804FCBF-CC3F-4A49-B1EA-097E429E3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D3CB454-B697-C04F-915C-3E5B333A22D6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6B8D948-BCE5-B44A-8E93-07292E5E8C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CB26D75-FE7A-9844-99C4-C0D5BA1D4A20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D35FEA9-D2F0-A548-A4AD-222EA7379B41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811024-4846-6043-87CF-59AE075C419F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137823D-2789-4F44-B91C-0369334F876E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C125547-F230-2D45-BD6E-527110C0E728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C767A4F-EAF9-FD43-915F-501A4C915ACF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E90A91F-5239-C145-9C7B-6DD4F8B52A1E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E90A91F-5239-C145-9C7B-6DD4F8B52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78D9912-1E69-4D48-9CEC-EEF22695963E}"/>
                  </a:ext>
                </a:extLst>
              </p:cNvPr>
              <p:cNvSpPr txBox="1"/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78D9912-1E69-4D48-9CEC-EEF226959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blipFill>
                <a:blip r:embed="rId3"/>
                <a:stretch>
                  <a:fillRect t="-10811" r="-37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val 92">
            <a:extLst>
              <a:ext uri="{FF2B5EF4-FFF2-40B4-BE49-F238E27FC236}">
                <a16:creationId xmlns:a16="http://schemas.microsoft.com/office/drawing/2014/main" id="{2962AE9F-8AD9-7B43-A5F0-5B0BA7A65DA8}"/>
              </a:ext>
            </a:extLst>
          </p:cNvPr>
          <p:cNvSpPr/>
          <p:nvPr/>
        </p:nvSpPr>
        <p:spPr>
          <a:xfrm>
            <a:off x="6116188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6AA8E23-58AB-0047-9517-C82FDF1F91C8}"/>
                  </a:ext>
                </a:extLst>
              </p:cNvPr>
              <p:cNvSpPr txBox="1"/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6AA8E23-58AB-0047-9517-C82FDF1F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blipFill>
                <a:blip r:embed="rId4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E62B675-9A92-5242-8A02-57A951A374D1}"/>
              </a:ext>
            </a:extLst>
          </p:cNvPr>
          <p:cNvCxnSpPr>
            <a:cxnSpLocks/>
          </p:cNvCxnSpPr>
          <p:nvPr/>
        </p:nvCxnSpPr>
        <p:spPr>
          <a:xfrm>
            <a:off x="6130475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D27CC2-B1C8-7343-8773-AF9EC52DDBC3}"/>
              </a:ext>
            </a:extLst>
          </p:cNvPr>
          <p:cNvSpPr/>
          <p:nvPr/>
        </p:nvSpPr>
        <p:spPr>
          <a:xfrm>
            <a:off x="505461" y="4990887"/>
            <a:ext cx="4400062" cy="1611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F7804-FA95-5D40-A2F9-0DD5A769A87C}"/>
              </a:ext>
            </a:extLst>
          </p:cNvPr>
          <p:cNvSpPr txBox="1"/>
          <p:nvPr/>
        </p:nvSpPr>
        <p:spPr>
          <a:xfrm>
            <a:off x="1979973" y="349495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10399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808080" y="2007766"/>
            <a:ext cx="3325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Things that can be modelled as a graph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blipFill>
                <a:blip r:embed="rId3"/>
                <a:stretch>
                  <a:fillRect t="-10811" r="-37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6116188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blipFill>
                <a:blip r:embed="rId4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6130475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905323-6B22-8F4A-9974-34263E420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62375"/>
              </p:ext>
            </p:extLst>
          </p:nvPr>
        </p:nvGraphicFramePr>
        <p:xfrm>
          <a:off x="474725" y="3083102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50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18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turn data into a graph, connect the K closest neighbors of a graph</a:t>
            </a:r>
          </a:p>
          <a:p>
            <a:r>
              <a:rPr lang="en-US" dirty="0"/>
              <a:t>Measure closeness with your favorite distance</a:t>
            </a:r>
          </a:p>
          <a:p>
            <a:r>
              <a:rPr lang="en-US" dirty="0"/>
              <a:t>Can have a fully connected graph with edges weighted by an affinity (negatively proportional to distance)</a:t>
            </a:r>
          </a:p>
        </p:txBody>
      </p:sp>
    </p:spTree>
    <p:extLst>
      <p:ext uri="{BB962C8B-B14F-4D97-AF65-F5344CB8AC3E}">
        <p14:creationId xmlns:p14="http://schemas.microsoft.com/office/powerpoint/2010/main" val="233866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Swiss Roll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25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Swiss Roll K-NN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313" y="1962842"/>
            <a:ext cx="4351338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651" y="2373046"/>
            <a:ext cx="4560533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15" y="8727"/>
            <a:ext cx="92316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Paths or “</a:t>
            </a:r>
            <a:r>
              <a:rPr lang="en-US" dirty="0" err="1"/>
              <a:t>walks”on</a:t>
            </a:r>
            <a:r>
              <a:rPr lang="en-US" dirty="0"/>
              <a:t>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61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/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𝑔𝑒𝑜𝑑𝑒𝑠𝑖𝑐</m:t>
                        </m:r>
                      </m:sub>
                    </m:sSub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shortestpath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blipFill>
                <a:blip r:embed="rId10"/>
                <a:stretch>
                  <a:fillRect t="-8108" r="-112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/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EA45C1-BF66-5A4C-867B-813BBFF5C7EC}"/>
              </a:ext>
            </a:extLst>
          </p:cNvPr>
          <p:cNvSpPr txBox="1"/>
          <p:nvPr/>
        </p:nvSpPr>
        <p:spPr>
          <a:xfrm>
            <a:off x="5501443" y="363546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97303-71C5-B04D-9B57-016FE1861BFF}"/>
              </a:ext>
            </a:extLst>
          </p:cNvPr>
          <p:cNvSpPr txBox="1"/>
          <p:nvPr/>
        </p:nvSpPr>
        <p:spPr>
          <a:xfrm>
            <a:off x="5904738" y="397739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5FA6C-D4C3-174D-9658-5CED404D0175}"/>
              </a:ext>
            </a:extLst>
          </p:cNvPr>
          <p:cNvSpPr txBox="1"/>
          <p:nvPr/>
        </p:nvSpPr>
        <p:spPr>
          <a:xfrm>
            <a:off x="6441505" y="42796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8709A-BCCB-F545-A52C-CD14AE21635E}"/>
              </a:ext>
            </a:extLst>
          </p:cNvPr>
          <p:cNvSpPr txBox="1"/>
          <p:nvPr/>
        </p:nvSpPr>
        <p:spPr>
          <a:xfrm>
            <a:off x="6883432" y="42617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A245-444D-8C4A-99A6-02DAE46EC8E0}"/>
              </a:ext>
            </a:extLst>
          </p:cNvPr>
          <p:cNvSpPr txBox="1"/>
          <p:nvPr/>
        </p:nvSpPr>
        <p:spPr>
          <a:xfrm>
            <a:off x="7190067" y="44072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5550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4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38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Autofit/>
          </a:bodyPr>
          <a:lstStyle/>
          <a:p>
            <a:r>
              <a:rPr lang="en-US" sz="5400" dirty="0"/>
              <a:t>Exercise – choosing 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FF47-1F2B-4B4E-9618-0E3991A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0" r="24786"/>
          <a:stretch/>
        </p:blipFill>
        <p:spPr>
          <a:xfrm>
            <a:off x="832893" y="2152758"/>
            <a:ext cx="3048475" cy="3894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137F5-C09C-3C4C-A728-6C9D3184F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9" r="22829"/>
          <a:stretch/>
        </p:blipFill>
        <p:spPr>
          <a:xfrm>
            <a:off x="4572000" y="2152758"/>
            <a:ext cx="3145977" cy="3894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7A4D2-BFFE-1649-BA1F-7C3096AA2E53}"/>
              </a:ext>
            </a:extLst>
          </p:cNvPr>
          <p:cNvSpPr txBox="1"/>
          <p:nvPr/>
        </p:nvSpPr>
        <p:spPr>
          <a:xfrm>
            <a:off x="2121408" y="176087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5FDB2-7325-7549-85CD-D4567F08DF53}"/>
              </a:ext>
            </a:extLst>
          </p:cNvPr>
          <p:cNvSpPr txBox="1"/>
          <p:nvPr/>
        </p:nvSpPr>
        <p:spPr>
          <a:xfrm>
            <a:off x="5811230" y="1760873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3237608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75"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3" t="10846" r="55726" b="6169"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5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520487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994018"/>
            <a:ext cx="6858000" cy="111650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kernel function would produce a graph with more local connectivity and less global connectivity?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D27CC2-B1C8-7343-8773-AF9EC52DDBC3}"/>
              </a:ext>
            </a:extLst>
          </p:cNvPr>
          <p:cNvSpPr/>
          <p:nvPr/>
        </p:nvSpPr>
        <p:spPr>
          <a:xfrm>
            <a:off x="505461" y="4990887"/>
            <a:ext cx="4400062" cy="1611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75B6D5-5CF2-FD4B-932F-101B00859B03}"/>
              </a:ext>
            </a:extLst>
          </p:cNvPr>
          <p:cNvSpPr/>
          <p:nvPr/>
        </p:nvSpPr>
        <p:spPr>
          <a:xfrm>
            <a:off x="2211169" y="3747477"/>
            <a:ext cx="53887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lphaUcParenR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kernel with a larger width</a:t>
            </a:r>
          </a:p>
          <a:p>
            <a:pPr marL="514350" indent="-514350">
              <a:buAutoNum type="alphaUcParenR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kernel with a smaller width</a:t>
            </a:r>
          </a:p>
        </p:txBody>
      </p:sp>
    </p:spTree>
    <p:extLst>
      <p:ext uri="{BB962C8B-B14F-4D97-AF65-F5344CB8AC3E}">
        <p14:creationId xmlns:p14="http://schemas.microsoft.com/office/powerpoint/2010/main" val="152191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01118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697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4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4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Powering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Smooths</a:t>
            </a:r>
            <a:r>
              <a:rPr lang="en-US" dirty="0"/>
              <a:t> and infers connectivity through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14" y="2681585"/>
            <a:ext cx="2504526" cy="202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40" y="2681584"/>
            <a:ext cx="2971459" cy="202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435" y="2844385"/>
            <a:ext cx="2631521" cy="18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22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Post Kernel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something other than </a:t>
            </a:r>
            <a:r>
              <a:rPr lang="en-US" sz="2800" dirty="0" err="1"/>
              <a:t>eigendecompose</a:t>
            </a:r>
            <a:r>
              <a:rPr lang="en-US" sz="2800" dirty="0"/>
              <a:t> the affinity matrix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:</a:t>
            </a:r>
            <a:r>
              <a:rPr lang="en-US" sz="2800" dirty="0"/>
              <a:t> greedy method for preserving near neighbors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(and UMAP) </a:t>
            </a:r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2055" y="2176439"/>
            <a:ext cx="6325151" cy="273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11908" y="527897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Approach: Place points randomly in a 2D plane and move them around using greedy local moves (stochastic gradient descent)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3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6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10" y="3041693"/>
            <a:ext cx="2202818" cy="4535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MDS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PHATE, UMAP, </a:t>
            </a:r>
            <a:r>
              <a:rPr lang="en-US" dirty="0" err="1"/>
              <a:t>tSNE</a:t>
            </a:r>
            <a:r>
              <a:rPr lang="en-US" dirty="0"/>
              <a:t> are all manifold-learning algorithms for visualizing single-cell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8511</TotalTime>
  <Words>1877</Words>
  <Application>Microsoft Macintosh PowerPoint</Application>
  <PresentationFormat>On-screen Show (4:3)</PresentationFormat>
  <Paragraphs>465</Paragraphs>
  <Slides>73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Cambria Math</vt:lpstr>
      <vt:lpstr>Myriad Pro</vt:lpstr>
      <vt:lpstr>Myriad Pro Semibold</vt:lpstr>
      <vt:lpstr>mycell-black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What does “dimensionality” mean?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Quick quiz</vt:lpstr>
      <vt:lpstr>Thought Exercise: Reduce this to 1D</vt:lpstr>
      <vt:lpstr>Thought Exercise: Reduce this to 1D</vt:lpstr>
      <vt:lpstr>Thought Exercise: Reduce this to 1D</vt:lpstr>
      <vt:lpstr>Thought Exercise: Reduce this to 1D</vt:lpstr>
      <vt:lpstr>Principle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Principle Components Analysis </vt:lpstr>
      <vt:lpstr>Quick quiz</vt:lpstr>
      <vt:lpstr>Non-linear structure 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The swiss roll is a plane (R^2) embedded in R^3</vt:lpstr>
      <vt:lpstr>How do we find the data manifold? </vt:lpstr>
      <vt:lpstr>How far away is each point from a_0?</vt:lpstr>
      <vt:lpstr>Euclidean Distance</vt:lpstr>
      <vt:lpstr>How far away is each point from a_0?</vt:lpstr>
      <vt:lpstr>How far away is each point from a_0?</vt:lpstr>
      <vt:lpstr>Manhattan  Distance</vt:lpstr>
      <vt:lpstr>How far away is each point from a_0?</vt:lpstr>
      <vt:lpstr>Distances</vt:lpstr>
      <vt:lpstr>What is a “graph”?</vt:lpstr>
      <vt:lpstr>Quick quiz</vt:lpstr>
      <vt:lpstr>What is a “graph”?</vt:lpstr>
      <vt:lpstr>How do we quantify close (local) versus far (global) in a dataset?</vt:lpstr>
      <vt:lpstr>K Nearest Neighbors Graph</vt:lpstr>
      <vt:lpstr>Swiss Roll </vt:lpstr>
      <vt:lpstr>Swiss Roll K-NN</vt:lpstr>
      <vt:lpstr>Paths or “walks”on graphs reveal dominant data manifold directions </vt:lpstr>
      <vt:lpstr>Graph walks approximate manifold distances</vt:lpstr>
      <vt:lpstr>Graph walks approximate manifold distances</vt:lpstr>
      <vt:lpstr>Graph walks approximate manifold distances</vt:lpstr>
      <vt:lpstr>Exercise – choosing k</vt:lpstr>
      <vt:lpstr>Kernel functions measure “similarity” or “affinity” on a graph</vt:lpstr>
      <vt:lpstr>Affinity is the inverse of distance + locality</vt:lpstr>
      <vt:lpstr>Distance to Affinity via Kernels</vt:lpstr>
      <vt:lpstr>Effect of Changing Kernel Width</vt:lpstr>
      <vt:lpstr>Quick quiz</vt:lpstr>
      <vt:lpstr>Kernel PCA </vt:lpstr>
      <vt:lpstr>The graph Laplacian is a matrix representation of a graph</vt:lpstr>
      <vt:lpstr>Laplacian Eigenmaps </vt:lpstr>
      <vt:lpstr>Diffusion Maps</vt:lpstr>
      <vt:lpstr>Distance Matrix</vt:lpstr>
      <vt:lpstr>Affinity Matrix</vt:lpstr>
      <vt:lpstr>Powered Markov Matrix</vt:lpstr>
      <vt:lpstr>What does Powering Do?</vt:lpstr>
      <vt:lpstr>Post Kernel PCA</vt:lpstr>
      <vt:lpstr>tSNE (and UMAP) </vt:lpstr>
      <vt:lpstr>PHATE:</vt:lpstr>
      <vt:lpstr>PowerPoint Presentation</vt:lpstr>
      <vt:lpstr>Comparing visualization algorithms on single-cell data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191</cp:revision>
  <cp:lastPrinted>2019-10-14T19:49:14Z</cp:lastPrinted>
  <dcterms:created xsi:type="dcterms:W3CDTF">2019-09-18T14:07:06Z</dcterms:created>
  <dcterms:modified xsi:type="dcterms:W3CDTF">2020-05-11T20:41:28Z</dcterms:modified>
</cp:coreProperties>
</file>